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CR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C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B1894D3-2460-4AFE-9DB0-3E7B7B7713E6}" type="datetimeFigureOut">
              <a:rPr lang="es-CR" smtClean="0"/>
              <a:pPr/>
              <a:t>01/05/2013</a:t>
            </a:fld>
            <a:endParaRPr lang="es-C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CR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80A217-9DCE-42CC-9A4B-392FE2F83E6C}" type="slidenum">
              <a:rPr lang="es-CR" smtClean="0"/>
              <a:pPr/>
              <a:t>‹Nº›</a:t>
            </a:fld>
            <a:endParaRPr lang="es-CR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CR" sz="4400" dirty="0" err="1" smtClean="0"/>
              <a:t>Amartya</a:t>
            </a:r>
            <a:r>
              <a:rPr lang="es-CR" sz="4400" dirty="0" smtClean="0"/>
              <a:t> </a:t>
            </a:r>
            <a:r>
              <a:rPr lang="es-CR" sz="4400" dirty="0" err="1"/>
              <a:t>S</a:t>
            </a:r>
            <a:r>
              <a:rPr lang="es-CR" sz="4400" dirty="0" err="1" smtClean="0"/>
              <a:t>en</a:t>
            </a:r>
            <a:r>
              <a:rPr lang="es-CR" sz="4400" dirty="0" smtClean="0"/>
              <a:t>:</a:t>
            </a:r>
            <a:br>
              <a:rPr lang="es-CR" sz="4400" dirty="0" smtClean="0"/>
            </a:br>
            <a:r>
              <a:rPr lang="es-CR" sz="4400" dirty="0" smtClean="0"/>
              <a:t>Desarrollo y  Libertad</a:t>
            </a:r>
            <a:endParaRPr lang="es-CR" sz="4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24944"/>
            <a:ext cx="2160240" cy="324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37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err="1" smtClean="0"/>
              <a:t>Amartya</a:t>
            </a:r>
            <a:r>
              <a:rPr lang="es-CR" dirty="0" smtClean="0"/>
              <a:t> </a:t>
            </a:r>
            <a:r>
              <a:rPr lang="es-CR" dirty="0" err="1" smtClean="0"/>
              <a:t>Sen</a:t>
            </a:r>
            <a:r>
              <a:rPr lang="es-CR" dirty="0" smtClean="0"/>
              <a:t/>
            </a:r>
            <a:br>
              <a:rPr lang="es-CR" dirty="0" smtClean="0"/>
            </a:br>
            <a:r>
              <a:rPr lang="es-CR" dirty="0" smtClean="0"/>
              <a:t>(1933- )</a:t>
            </a:r>
            <a:endParaRPr lang="es-CR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CR" dirty="0" smtClean="0"/>
          </a:p>
          <a:p>
            <a:r>
              <a:rPr lang="es-CR" dirty="0" smtClean="0"/>
              <a:t>Nació en </a:t>
            </a:r>
            <a:r>
              <a:rPr lang="es-CR" dirty="0" err="1" smtClean="0"/>
              <a:t>Shantiniketan</a:t>
            </a:r>
            <a:r>
              <a:rPr lang="es-CR" dirty="0" smtClean="0"/>
              <a:t>, India</a:t>
            </a:r>
          </a:p>
          <a:p>
            <a:r>
              <a:rPr lang="es-CR" dirty="0" smtClean="0"/>
              <a:t>Filósofo y economista</a:t>
            </a:r>
          </a:p>
          <a:p>
            <a:r>
              <a:rPr lang="es-CR" dirty="0" smtClean="0"/>
              <a:t>Estudio en Trinity </a:t>
            </a:r>
            <a:r>
              <a:rPr lang="es-CR" dirty="0" err="1" smtClean="0"/>
              <a:t>College</a:t>
            </a:r>
            <a:r>
              <a:rPr lang="es-CR" dirty="0" smtClean="0"/>
              <a:t> en Cambridge</a:t>
            </a:r>
          </a:p>
          <a:p>
            <a:r>
              <a:rPr lang="es-CR" dirty="0" smtClean="0"/>
              <a:t>Ganador Premio Nobel de Economía en 1998</a:t>
            </a:r>
          </a:p>
          <a:p>
            <a:r>
              <a:rPr lang="es-CR" dirty="0" smtClean="0"/>
              <a:t>Obra más reconocida: Pobreza y hambruna: un ensayo sobre el derecho y la privación</a:t>
            </a:r>
          </a:p>
          <a:p>
            <a:endParaRPr lang="es-CR" dirty="0"/>
          </a:p>
        </p:txBody>
      </p:sp>
      <p:pic>
        <p:nvPicPr>
          <p:cNvPr id="2051" name="Picture 3" descr="C:\Users\Arturo Rosabal\Desktop\220px-Amartya_Sen_20071128_colog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2011363" cy="24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582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Capítulo I: La perspectiva de la libertad</a:t>
            </a:r>
            <a:endParaRPr lang="es-CR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CR" dirty="0" smtClean="0"/>
              <a:t>Felicidad y desarrollo: desarrollo como medio para alcanzar la felicidad</a:t>
            </a:r>
          </a:p>
          <a:p>
            <a:endParaRPr lang="es-CR" dirty="0" smtClean="0"/>
          </a:p>
          <a:p>
            <a:r>
              <a:rPr lang="es-CR" dirty="0" smtClean="0"/>
              <a:t>La renta no es suficiente para medir la felicidad. También es necesario analizar otros indicadores sociales como acceso a alimentos, acceso a salud, igualdad de genero, libertad de expresión ente otros.</a:t>
            </a:r>
          </a:p>
          <a:p>
            <a:endParaRPr lang="es-CR" dirty="0" smtClean="0"/>
          </a:p>
          <a:p>
            <a:r>
              <a:rPr lang="es-CR" dirty="0" smtClean="0"/>
              <a:t>Introducción del tema central del libro: la necesidad de libertades como forma esencial de alcanzar el desarrollo.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42868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R" dirty="0" smtClean="0"/>
              <a:t>Capítulo II: Los fines y los medios del desarrollo</a:t>
            </a:r>
            <a:endParaRPr lang="es-C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R" dirty="0" smtClean="0"/>
              <a:t>Se distinguen 5 libertades:</a:t>
            </a:r>
          </a:p>
          <a:p>
            <a:pPr marL="0" indent="0">
              <a:buNone/>
            </a:pPr>
            <a:endParaRPr lang="es-CR" dirty="0" smtClean="0"/>
          </a:p>
          <a:p>
            <a:pPr lvl="1"/>
            <a:r>
              <a:rPr lang="es-CR" dirty="0" smtClean="0"/>
              <a:t>Libertades políticas</a:t>
            </a:r>
          </a:p>
          <a:p>
            <a:pPr lvl="1"/>
            <a:r>
              <a:rPr lang="es-CR" dirty="0" smtClean="0"/>
              <a:t>Servicios económicos o derechos de las personas a disfrutar su propiedad</a:t>
            </a:r>
          </a:p>
          <a:p>
            <a:pPr lvl="1"/>
            <a:r>
              <a:rPr lang="es-CR" dirty="0" smtClean="0"/>
              <a:t>Oportunidades sociales: educación y salud principalmente</a:t>
            </a:r>
          </a:p>
          <a:p>
            <a:pPr lvl="1"/>
            <a:r>
              <a:rPr lang="es-CR" dirty="0" smtClean="0"/>
              <a:t>Garantía de la transparencia: divulgación y aprovechamiento de la información</a:t>
            </a:r>
          </a:p>
          <a:p>
            <a:pPr lvl="1"/>
            <a:r>
              <a:rPr lang="es-CR" dirty="0" smtClean="0"/>
              <a:t>Seguridad protectora para ayudara los más desfavorecidos</a:t>
            </a:r>
          </a:p>
          <a:p>
            <a:endParaRPr lang="es-CR" dirty="0" smtClean="0"/>
          </a:p>
          <a:p>
            <a:r>
              <a:rPr lang="es-CR" dirty="0" smtClean="0"/>
              <a:t>Calidad de vida: no hay una correlación directa entre longevidad y crecimiento económico.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289547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2400" dirty="0" smtClean="0"/>
              <a:t>Capítulo III: La libertad y los fundamentos de la justicia</a:t>
            </a:r>
            <a:endParaRPr lang="es-CR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Análisis de tres bases ideológicas: utilitarismo, pensamiento libertario y justicia </a:t>
            </a:r>
            <a:r>
              <a:rPr lang="es-CR" dirty="0" err="1" smtClean="0"/>
              <a:t>rawlsiana</a:t>
            </a:r>
            <a:endParaRPr lang="es-CR" dirty="0" smtClean="0"/>
          </a:p>
          <a:p>
            <a:pPr lvl="1"/>
            <a:r>
              <a:rPr lang="es-CR" dirty="0" smtClean="0"/>
              <a:t>Utilitarismo: se concentra en fomentar únicamente políticas que tienen relación directa con la utilidad de las personas dejando por fuera aquellas libertadas que no tienen relación directa.</a:t>
            </a:r>
          </a:p>
          <a:p>
            <a:pPr lvl="1"/>
            <a:r>
              <a:rPr lang="es-CR" dirty="0" smtClean="0"/>
              <a:t>Pensamiento libertario: se concentra en exigir el cumplimiento de todas las libertados individuales.</a:t>
            </a:r>
          </a:p>
          <a:p>
            <a:r>
              <a:rPr lang="es-CR" dirty="0" smtClean="0"/>
              <a:t>El autor apuesta más por un pensamiento intermedio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419173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R" sz="2400" dirty="0" smtClean="0"/>
              <a:t>Capítulo IV: La pobreza como privación de capacidades</a:t>
            </a:r>
            <a:endParaRPr lang="es-CR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Mejoramiento de las capacidades como herramienta fundamental para erradicar la pobreza (educación, salud, subsidios por desempleo)</a:t>
            </a:r>
          </a:p>
          <a:p>
            <a:r>
              <a:rPr lang="es-CR" dirty="0" smtClean="0"/>
              <a:t>Capacidades: esencial para disminuir brechas sociales.</a:t>
            </a:r>
          </a:p>
          <a:p>
            <a:r>
              <a:rPr lang="es-CR" dirty="0" smtClean="0"/>
              <a:t>No se puede considerar solo la desigualdad en renta para medir la pobreza. 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355978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2400" dirty="0" smtClean="0"/>
              <a:t>Capítulo V: Mercados, Estado y oportunidad social</a:t>
            </a:r>
            <a:endParaRPr lang="es-CR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Economía de mercado es muy beneficiosa para aumentar el desarrollo y finalmente la felicidad de los individuos. </a:t>
            </a:r>
          </a:p>
          <a:p>
            <a:r>
              <a:rPr lang="es-CR" dirty="0" smtClean="0"/>
              <a:t>Rol del Estado es necesario para mejorar la equidad en la economía de mercado</a:t>
            </a:r>
          </a:p>
          <a:p>
            <a:r>
              <a:rPr lang="es-CR" dirty="0" smtClean="0"/>
              <a:t>Menciona la necesidad de contar con Estado para garantizar una mayor equidad pero con el cuidado de no incrementar demasiado el déficit público.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19137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R" dirty="0" smtClean="0"/>
              <a:t>Capítulo VI: La importancia de la democracia</a:t>
            </a:r>
            <a:endParaRPr lang="es-C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Para solucionar la situación de pobreza de renta se tiende a pensar en gobiernos autoritarios (caso de Singapur)</a:t>
            </a:r>
          </a:p>
          <a:p>
            <a:endParaRPr lang="es-CR" dirty="0" smtClean="0"/>
          </a:p>
          <a:p>
            <a:r>
              <a:rPr lang="es-CR" dirty="0" smtClean="0"/>
              <a:t>El autor es contrario a esta tesis y expone que la democracia es necesaria para superar la pobreza integral (tomando en cuenta todas las libertades)</a:t>
            </a:r>
          </a:p>
          <a:p>
            <a:endParaRPr lang="es-CR" dirty="0" smtClean="0"/>
          </a:p>
          <a:p>
            <a:r>
              <a:rPr lang="es-CR" dirty="0" smtClean="0"/>
              <a:t>Caso China-India 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28109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Capítulo VII: Las hambrunas y otras crisis</a:t>
            </a:r>
            <a:endParaRPr lang="es-C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Las hambrunas no se dan necesariamente por causa de ausencia de alimentos sino más bien por los mecanismos de distribución de los mismos.</a:t>
            </a:r>
          </a:p>
          <a:p>
            <a:endParaRPr lang="es-CR" dirty="0" smtClean="0"/>
          </a:p>
          <a:p>
            <a:r>
              <a:rPr lang="es-CR" dirty="0" smtClean="0"/>
              <a:t>En países democráticos las hambrunas nunca se han dado.</a:t>
            </a:r>
          </a:p>
          <a:p>
            <a:endParaRPr lang="es-CR" dirty="0" smtClean="0"/>
          </a:p>
          <a:p>
            <a:r>
              <a:rPr lang="es-CR" dirty="0" smtClean="0"/>
              <a:t>Caso Irlanda-Inglaterra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259103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2400" dirty="0" smtClean="0"/>
              <a:t>Capítulo VIII: La agencia de las mujeres y el cambio social</a:t>
            </a:r>
            <a:endParaRPr lang="es-CR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Vida activa de las mujeres en la economía</a:t>
            </a:r>
          </a:p>
          <a:p>
            <a:endParaRPr lang="es-CR" dirty="0" smtClean="0"/>
          </a:p>
          <a:p>
            <a:r>
              <a:rPr lang="es-CR" dirty="0" smtClean="0"/>
              <a:t>El aumento de lasa capacidades de las mujeres y su inserción a la economía mejora el desarrollo de las naciones</a:t>
            </a:r>
          </a:p>
          <a:p>
            <a:endParaRPr lang="es-CR" dirty="0" smtClean="0"/>
          </a:p>
          <a:p>
            <a:r>
              <a:rPr lang="es-CR" dirty="0" smtClean="0"/>
              <a:t>Los países con mujeres económicamente activas tienen menores tasas de fertilidad y de mortalidad infantil.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16055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Capítulo IX: Población, alimentos y libertad</a:t>
            </a:r>
            <a:endParaRPr lang="es-C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CR" dirty="0" smtClean="0"/>
              <a:t>Problemas: sobrepoblación y hambruna</a:t>
            </a:r>
          </a:p>
          <a:p>
            <a:endParaRPr lang="es-CR" dirty="0" smtClean="0"/>
          </a:p>
          <a:p>
            <a:r>
              <a:rPr lang="es-CR" dirty="0" smtClean="0"/>
              <a:t>Utilitarismo vs </a:t>
            </a:r>
            <a:r>
              <a:rPr lang="es-CR" dirty="0" err="1" smtClean="0"/>
              <a:t>libertarianismo</a:t>
            </a:r>
            <a:endParaRPr lang="es-CR" dirty="0" smtClean="0"/>
          </a:p>
          <a:p>
            <a:endParaRPr lang="es-CR" dirty="0" smtClean="0"/>
          </a:p>
          <a:p>
            <a:r>
              <a:rPr lang="es-CR" dirty="0" err="1" smtClean="0"/>
              <a:t>Sen</a:t>
            </a:r>
            <a:r>
              <a:rPr lang="es-CR" dirty="0" smtClean="0"/>
              <a:t> rechaza la coacción como política de control de natalidad</a:t>
            </a:r>
          </a:p>
          <a:p>
            <a:endParaRPr lang="es-CR" dirty="0" smtClean="0"/>
          </a:p>
          <a:p>
            <a:r>
              <a:rPr lang="es-CR" dirty="0" smtClean="0"/>
              <a:t>Un incremento en las capacidades de las personas (hombres y mujeres) deriva en menores tasas de fertilidad.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2777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Capítulo X: Cultura y derechos humanos</a:t>
            </a:r>
            <a:endParaRPr lang="es-C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Sigue habiendo escepticismo respecto a los derechos humanos</a:t>
            </a:r>
          </a:p>
          <a:p>
            <a:endParaRPr lang="es-CR" dirty="0" smtClean="0"/>
          </a:p>
          <a:p>
            <a:pPr lvl="1"/>
            <a:r>
              <a:rPr lang="es-CR" dirty="0" smtClean="0"/>
              <a:t>Crítica de legitimidad: los derechos humanos nacen de la legitimación judicial del Estado por lo tanto no son naturales. </a:t>
            </a:r>
            <a:r>
              <a:rPr lang="es-CR" dirty="0" err="1" smtClean="0"/>
              <a:t>Sen</a:t>
            </a:r>
            <a:r>
              <a:rPr lang="es-CR" dirty="0" smtClean="0"/>
              <a:t> expone que hay más derechos humanos que jurídicos</a:t>
            </a:r>
          </a:p>
          <a:p>
            <a:pPr lvl="1"/>
            <a:r>
              <a:rPr lang="es-CR" dirty="0" smtClean="0"/>
              <a:t>Critica de la coherencia: los derechos de las personas están sujetos que alguien o algunos se los proporcione. </a:t>
            </a:r>
            <a:r>
              <a:rPr lang="es-CR" dirty="0" err="1" smtClean="0"/>
              <a:t>Sen</a:t>
            </a:r>
            <a:r>
              <a:rPr lang="es-CR" dirty="0" smtClean="0"/>
              <a:t> expone que un derecho es una libertad.</a:t>
            </a:r>
          </a:p>
          <a:p>
            <a:pPr lvl="1"/>
            <a:r>
              <a:rPr lang="es-CR" dirty="0" smtClean="0"/>
              <a:t>Crítica cultural: los derechos universales son ajenos a algunas culturas. </a:t>
            </a:r>
          </a:p>
        </p:txBody>
      </p:sp>
    </p:spTree>
    <p:extLst>
      <p:ext uri="{BB962C8B-B14F-4D97-AF65-F5344CB8AC3E}">
        <p14:creationId xmlns:p14="http://schemas.microsoft.com/office/powerpoint/2010/main" xmlns="" val="394607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R" dirty="0" smtClean="0"/>
              <a:t>Capítulo XI: Elección social y conducta individual</a:t>
            </a:r>
            <a:endParaRPr lang="es-C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CR" dirty="0" smtClean="0"/>
              <a:t>Obstáculos ante el progreso por medio de decisiones razonadas de los individuos:</a:t>
            </a:r>
          </a:p>
          <a:p>
            <a:endParaRPr lang="es-CR" dirty="0" smtClean="0"/>
          </a:p>
          <a:p>
            <a:pPr lvl="1"/>
            <a:r>
              <a:rPr lang="es-CR" dirty="0" smtClean="0"/>
              <a:t>Cuestionamiento de que se pueden hacer elecciones racionales sociales. </a:t>
            </a:r>
            <a:r>
              <a:rPr lang="es-CR" dirty="0" err="1" smtClean="0"/>
              <a:t>Sen</a:t>
            </a:r>
            <a:r>
              <a:rPr lang="es-CR" dirty="0" smtClean="0"/>
              <a:t> afirma que si se puede siempre y cuando se cuente con toda la información.</a:t>
            </a:r>
          </a:p>
          <a:p>
            <a:pPr lvl="1"/>
            <a:r>
              <a:rPr lang="es-CR" dirty="0" smtClean="0"/>
              <a:t>Consecuencias intencionadas de nuestros actos. </a:t>
            </a:r>
            <a:r>
              <a:rPr lang="es-CR" dirty="0" err="1" smtClean="0"/>
              <a:t>Sen</a:t>
            </a:r>
            <a:r>
              <a:rPr lang="es-CR" dirty="0" smtClean="0"/>
              <a:t> afirma que es necesarias la predictibilidad en el desarrollo.</a:t>
            </a:r>
          </a:p>
          <a:p>
            <a:pPr lvl="1"/>
            <a:r>
              <a:rPr lang="es-CR" dirty="0" smtClean="0"/>
              <a:t>Egoísmo universal. </a:t>
            </a:r>
            <a:r>
              <a:rPr lang="es-CR" dirty="0" err="1" smtClean="0"/>
              <a:t>Sen</a:t>
            </a:r>
            <a:r>
              <a:rPr lang="es-CR" dirty="0" smtClean="0"/>
              <a:t> expone que el egoísmo racional lleva consigo otros valores y es un motor del capitalismo.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256558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body" idx="4294967295"/>
          </p:nvPr>
        </p:nvSpPr>
        <p:spPr>
          <a:xfrm>
            <a:off x="2663825" y="2743200"/>
            <a:ext cx="6480175" cy="1673225"/>
          </a:xfrm>
        </p:spPr>
        <p:txBody>
          <a:bodyPr/>
          <a:lstStyle/>
          <a:p>
            <a:r>
              <a:rPr lang="es-CR" dirty="0" smtClean="0"/>
              <a:t>Muchas gracias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xmlns="" val="24713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181</TotalTime>
  <Words>751</Words>
  <Application>Microsoft Office PowerPoint</Application>
  <PresentationFormat>Presentación en pantalla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Civil</vt:lpstr>
      <vt:lpstr>Amartya Sen: Desarrollo y  Libertad</vt:lpstr>
      <vt:lpstr>Amartya Sen (1933- )</vt:lpstr>
      <vt:lpstr>Capítulo I: La perspectiva de la libertad</vt:lpstr>
      <vt:lpstr>Capítulo II: Los fines y los medios del desarrollo</vt:lpstr>
      <vt:lpstr>Capítulo III: La libertad y los fundamentos de la justicia</vt:lpstr>
      <vt:lpstr>Capítulo IV: La pobreza como privación de capacidades</vt:lpstr>
      <vt:lpstr>Capítulo V: Mercados, Estado y oportunidad social</vt:lpstr>
      <vt:lpstr>Capítulo VI: La importancia de la democracia</vt:lpstr>
      <vt:lpstr>Capítulo VII: Las hambrunas y otras crisis</vt:lpstr>
      <vt:lpstr>Capítulo VIII: La agencia de las mujeres y el cambio social</vt:lpstr>
      <vt:lpstr>Capítulo IX: Población, alimentos y libertad</vt:lpstr>
      <vt:lpstr>Capítulo X: Cultura y derechos humanos</vt:lpstr>
      <vt:lpstr>Capítulo XI: Elección social y conducta individual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Amartya Sen: Desarrollo y  Libertad</dc:title>
  <dc:creator>Arturo Rosabal</dc:creator>
  <cp:lastModifiedBy>FRANK</cp:lastModifiedBy>
  <cp:revision>12</cp:revision>
  <dcterms:created xsi:type="dcterms:W3CDTF">2012-05-22T14:02:23Z</dcterms:created>
  <dcterms:modified xsi:type="dcterms:W3CDTF">2013-05-02T04:37:43Z</dcterms:modified>
</cp:coreProperties>
</file>